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71" r:id="rId5"/>
    <p:sldId id="270" r:id="rId6"/>
    <p:sldId id="266" r:id="rId7"/>
    <p:sldId id="264" r:id="rId8"/>
    <p:sldId id="265" r:id="rId9"/>
    <p:sldId id="267" r:id="rId10"/>
    <p:sldId id="268" r:id="rId11"/>
    <p:sldId id="269" r:id="rId12"/>
    <p:sldId id="263" r:id="rId13"/>
  </p:sldIdLst>
  <p:sldSz cx="9144000" cy="5715000" type="screen16x10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Fira Code" panose="020B0604020202020204" charset="0"/>
      <p:regular r:id="rId16"/>
      <p:bold r:id="rId17"/>
    </p:embeddedFont>
    <p:embeddedFont>
      <p:font typeface="Fira Code Light" panose="020B0604020202020204" charset="0"/>
      <p:regular r:id="rId18"/>
      <p:bold r:id="rId19"/>
    </p:embeddedFont>
    <p:embeddedFont>
      <p:font typeface="Ubuntu" panose="020B0604020202020204" charset="0"/>
      <p:regular r:id="rId20"/>
      <p:bold r:id="rId21"/>
      <p:italic r:id="rId22"/>
      <p:boldItalic r:id="rId23"/>
    </p:embeddedFont>
    <p:embeddedFont>
      <p:font typeface="Ubuntu 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F750"/>
    <a:srgbClr val="2371FF"/>
    <a:srgbClr val="344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82" autoAdjust="0"/>
  </p:normalViewPr>
  <p:slideViewPr>
    <p:cSldViewPr snapToGrid="0">
      <p:cViewPr>
        <p:scale>
          <a:sx n="80" d="100"/>
          <a:sy n="80" d="100"/>
        </p:scale>
        <p:origin x="1522" y="221"/>
      </p:cViewPr>
      <p:guideLst/>
    </p:cSldViewPr>
  </p:slideViewPr>
  <p:notesTextViewPr>
    <p:cViewPr>
      <p:scale>
        <a:sx n="100" d="100"/>
        <a:sy n="100" d="100"/>
      </p:scale>
      <p:origin x="0" y="-55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8E61D-6D21-4D82-BAB1-6ED3EB682534}" type="doc">
      <dgm:prSet loTypeId="urn:microsoft.com/office/officeart/2011/layout/RadialPictureList" loCatId="picture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pt-PT"/>
        </a:p>
      </dgm:t>
    </dgm:pt>
    <dgm:pt modelId="{1F7B9D05-23FB-40C6-B525-24FC1CAE0EB1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pt-PT" dirty="0"/>
            <a:t> </a:t>
          </a:r>
        </a:p>
      </dgm:t>
    </dgm:pt>
    <dgm:pt modelId="{5341310F-D7AC-4B38-8421-F2F57BE1647D}" type="parTrans" cxnId="{01345531-DA7E-466D-BD17-EF0F329A5672}">
      <dgm:prSet/>
      <dgm:spPr/>
      <dgm:t>
        <a:bodyPr/>
        <a:lstStyle/>
        <a:p>
          <a:endParaRPr lang="pt-PT"/>
        </a:p>
      </dgm:t>
    </dgm:pt>
    <dgm:pt modelId="{4F5C9F7B-0CAF-422D-BA3D-D68E7A722895}" type="sibTrans" cxnId="{01345531-DA7E-466D-BD17-EF0F329A5672}">
      <dgm:prSet/>
      <dgm:spPr/>
      <dgm:t>
        <a:bodyPr/>
        <a:lstStyle/>
        <a:p>
          <a:endParaRPr lang="pt-PT"/>
        </a:p>
      </dgm:t>
    </dgm:pt>
    <dgm:pt modelId="{2E4F5FC7-DC30-4F8C-B868-907FA99626E6}">
      <dgm:prSet phldrT="[Text]"/>
      <dgm:spPr/>
      <dgm:t>
        <a:bodyPr/>
        <a:lstStyle/>
        <a:p>
          <a:r>
            <a:rPr lang="pt-PT" dirty="0">
              <a:solidFill>
                <a:srgbClr val="A6F750"/>
              </a:solidFill>
            </a:rPr>
            <a:t>Acadêmica</a:t>
          </a:r>
        </a:p>
      </dgm:t>
    </dgm:pt>
    <dgm:pt modelId="{D09526BD-B2BF-4AE4-B032-630185E61C7A}" type="parTrans" cxnId="{DF3094FD-6A46-442B-AF64-D80BF055F9A3}">
      <dgm:prSet/>
      <dgm:spPr/>
      <dgm:t>
        <a:bodyPr/>
        <a:lstStyle/>
        <a:p>
          <a:endParaRPr lang="pt-PT"/>
        </a:p>
      </dgm:t>
    </dgm:pt>
    <dgm:pt modelId="{A0829B1E-33F3-476D-A89F-FA8064C823BE}" type="sibTrans" cxnId="{DF3094FD-6A46-442B-AF64-D80BF055F9A3}">
      <dgm:prSet/>
      <dgm:spPr/>
      <dgm:t>
        <a:bodyPr/>
        <a:lstStyle/>
        <a:p>
          <a:endParaRPr lang="pt-PT"/>
        </a:p>
      </dgm:t>
    </dgm:pt>
    <dgm:pt modelId="{81384CEB-2650-44AF-89CB-F92150585C55}">
      <dgm:prSet phldrT="[Text]"/>
      <dgm:spPr/>
      <dgm:t>
        <a:bodyPr/>
        <a:lstStyle/>
        <a:p>
          <a:r>
            <a:rPr lang="pt-PT" dirty="0">
              <a:solidFill>
                <a:srgbClr val="A6F750"/>
              </a:solidFill>
            </a:rPr>
            <a:t>Profissional</a:t>
          </a:r>
        </a:p>
      </dgm:t>
    </dgm:pt>
    <dgm:pt modelId="{5F020F8D-AC66-4AB7-B108-20002D59E2E4}" type="parTrans" cxnId="{67EE1352-293B-4174-A762-C9A38B05F5A1}">
      <dgm:prSet/>
      <dgm:spPr/>
      <dgm:t>
        <a:bodyPr/>
        <a:lstStyle/>
        <a:p>
          <a:endParaRPr lang="pt-PT"/>
        </a:p>
      </dgm:t>
    </dgm:pt>
    <dgm:pt modelId="{3A2238AA-41B2-4E90-AF87-175DE7C37B72}" type="sibTrans" cxnId="{67EE1352-293B-4174-A762-C9A38B05F5A1}">
      <dgm:prSet/>
      <dgm:spPr/>
      <dgm:t>
        <a:bodyPr/>
        <a:lstStyle/>
        <a:p>
          <a:endParaRPr lang="pt-PT"/>
        </a:p>
      </dgm:t>
    </dgm:pt>
    <dgm:pt modelId="{401E62E8-6EDA-4D4E-A740-4D4F83AF7469}">
      <dgm:prSet phldrT="[Text]" custT="1"/>
      <dgm:spPr/>
      <dgm:t>
        <a:bodyPr/>
        <a:lstStyle/>
        <a:p>
          <a:r>
            <a:rPr lang="pt-PT" sz="2000" dirty="0">
              <a:solidFill>
                <a:srgbClr val="A6F750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rPr>
            <a:t>Pessoal</a:t>
          </a:r>
        </a:p>
      </dgm:t>
    </dgm:pt>
    <dgm:pt modelId="{7EA33469-CCC0-41FE-8B21-FAE6E5FF0DD2}" type="sibTrans" cxnId="{68B76BD9-E96B-4B64-91B6-A4046BAF3E20}">
      <dgm:prSet/>
      <dgm:spPr/>
      <dgm:t>
        <a:bodyPr/>
        <a:lstStyle/>
        <a:p>
          <a:endParaRPr lang="pt-PT"/>
        </a:p>
      </dgm:t>
    </dgm:pt>
    <dgm:pt modelId="{69FBA50F-0FBA-4740-96EA-A23B3E31821D}" type="parTrans" cxnId="{68B76BD9-E96B-4B64-91B6-A4046BAF3E20}">
      <dgm:prSet/>
      <dgm:spPr/>
      <dgm:t>
        <a:bodyPr/>
        <a:lstStyle/>
        <a:p>
          <a:endParaRPr lang="pt-PT"/>
        </a:p>
      </dgm:t>
    </dgm:pt>
    <dgm:pt modelId="{3015DE17-FEF4-451A-B2DD-58DCE494BFE4}" type="pres">
      <dgm:prSet presAssocID="{5FD8E61D-6D21-4D82-BAB1-6ED3EB682534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65181DFF-0806-4108-85FD-52C93A6DA5B6}" type="pres">
      <dgm:prSet presAssocID="{1F7B9D05-23FB-40C6-B525-24FC1CAE0EB1}" presName="Parent" presStyleLbl="node1" presStyleIdx="0" presStyleCnt="2">
        <dgm:presLayoutVars>
          <dgm:chMax val="4"/>
          <dgm:chPref val="3"/>
        </dgm:presLayoutVars>
      </dgm:prSet>
      <dgm:spPr/>
    </dgm:pt>
    <dgm:pt modelId="{0B239E04-4210-4FBE-914F-F95A954002FA}" type="pres">
      <dgm:prSet presAssocID="{401E62E8-6EDA-4D4E-A740-4D4F83AF7469}" presName="Accent" presStyleLbl="node1" presStyleIdx="1" presStyleCnt="2"/>
      <dgm:spPr/>
    </dgm:pt>
    <dgm:pt modelId="{52282BDA-5C2C-4740-B81C-AA3277FD274A}" type="pres">
      <dgm:prSet presAssocID="{401E62E8-6EDA-4D4E-A740-4D4F83AF7469}" presName="Image1" presStyleLbl="fgImgPlace1" presStyleIdx="0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79CAF19-F996-445F-8C6C-2BCFC25B4A03}" type="pres">
      <dgm:prSet presAssocID="{401E62E8-6EDA-4D4E-A740-4D4F83AF746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3302AE1-7208-4DB3-8394-1CBEB559AF8D}" type="pres">
      <dgm:prSet presAssocID="{2E4F5FC7-DC30-4F8C-B868-907FA99626E6}" presName="Image2" presStyleCnt="0"/>
      <dgm:spPr/>
    </dgm:pt>
    <dgm:pt modelId="{97523FF5-B822-44A8-B377-8A552B75BB97}" type="pres">
      <dgm:prSet presAssocID="{2E4F5FC7-DC30-4F8C-B868-907FA99626E6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FC43FCB-83BC-4618-BED6-453DA9E4D246}" type="pres">
      <dgm:prSet presAssocID="{2E4F5FC7-DC30-4F8C-B868-907FA99626E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198B5A2-936E-4761-8A86-D64A61189487}" type="pres">
      <dgm:prSet presAssocID="{81384CEB-2650-44AF-89CB-F92150585C55}" presName="Image3" presStyleCnt="0"/>
      <dgm:spPr/>
    </dgm:pt>
    <dgm:pt modelId="{20C287AD-2D56-4B6E-A0D2-523293657AF5}" type="pres">
      <dgm:prSet presAssocID="{81384CEB-2650-44AF-89CB-F92150585C55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4A302-A180-4693-A2CB-06F3035CDFBF}" type="pres">
      <dgm:prSet presAssocID="{81384CEB-2650-44AF-89CB-F92150585C55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1345531-DA7E-466D-BD17-EF0F329A5672}" srcId="{5FD8E61D-6D21-4D82-BAB1-6ED3EB682534}" destId="{1F7B9D05-23FB-40C6-B525-24FC1CAE0EB1}" srcOrd="0" destOrd="0" parTransId="{5341310F-D7AC-4B38-8421-F2F57BE1647D}" sibTransId="{4F5C9F7B-0CAF-422D-BA3D-D68E7A722895}"/>
    <dgm:cxn modelId="{28A65C37-C757-40E2-9AD8-0B1E15FEE9A1}" type="presOf" srcId="{5FD8E61D-6D21-4D82-BAB1-6ED3EB682534}" destId="{3015DE17-FEF4-451A-B2DD-58DCE494BFE4}" srcOrd="0" destOrd="0" presId="urn:microsoft.com/office/officeart/2011/layout/RadialPictureList"/>
    <dgm:cxn modelId="{7BD5153A-C3A2-4C86-A352-246222407A1B}" type="presOf" srcId="{1F7B9D05-23FB-40C6-B525-24FC1CAE0EB1}" destId="{65181DFF-0806-4108-85FD-52C93A6DA5B6}" srcOrd="0" destOrd="0" presId="urn:microsoft.com/office/officeart/2011/layout/RadialPictureList"/>
    <dgm:cxn modelId="{E3727549-4672-4415-AF13-0AACDBDED4FD}" type="presOf" srcId="{2E4F5FC7-DC30-4F8C-B868-907FA99626E6}" destId="{DFC43FCB-83BC-4618-BED6-453DA9E4D246}" srcOrd="0" destOrd="0" presId="urn:microsoft.com/office/officeart/2011/layout/RadialPictureList"/>
    <dgm:cxn modelId="{67EE1352-293B-4174-A762-C9A38B05F5A1}" srcId="{1F7B9D05-23FB-40C6-B525-24FC1CAE0EB1}" destId="{81384CEB-2650-44AF-89CB-F92150585C55}" srcOrd="2" destOrd="0" parTransId="{5F020F8D-AC66-4AB7-B108-20002D59E2E4}" sibTransId="{3A2238AA-41B2-4E90-AF87-175DE7C37B72}"/>
    <dgm:cxn modelId="{C962A5B1-1960-46FF-93BF-4DF376ED27FA}" type="presOf" srcId="{81384CEB-2650-44AF-89CB-F92150585C55}" destId="{1774A302-A180-4693-A2CB-06F3035CDFBF}" srcOrd="0" destOrd="0" presId="urn:microsoft.com/office/officeart/2011/layout/RadialPictureList"/>
    <dgm:cxn modelId="{68B76BD9-E96B-4B64-91B6-A4046BAF3E20}" srcId="{1F7B9D05-23FB-40C6-B525-24FC1CAE0EB1}" destId="{401E62E8-6EDA-4D4E-A740-4D4F83AF7469}" srcOrd="0" destOrd="0" parTransId="{69FBA50F-0FBA-4740-96EA-A23B3E31821D}" sibTransId="{7EA33469-CCC0-41FE-8B21-FAE6E5FF0DD2}"/>
    <dgm:cxn modelId="{9D4A75EF-F816-473E-BB83-2947C77B94FE}" type="presOf" srcId="{401E62E8-6EDA-4D4E-A740-4D4F83AF7469}" destId="{B79CAF19-F996-445F-8C6C-2BCFC25B4A03}" srcOrd="0" destOrd="0" presId="urn:microsoft.com/office/officeart/2011/layout/RadialPictureList"/>
    <dgm:cxn modelId="{DF3094FD-6A46-442B-AF64-D80BF055F9A3}" srcId="{1F7B9D05-23FB-40C6-B525-24FC1CAE0EB1}" destId="{2E4F5FC7-DC30-4F8C-B868-907FA99626E6}" srcOrd="1" destOrd="0" parTransId="{D09526BD-B2BF-4AE4-B032-630185E61C7A}" sibTransId="{A0829B1E-33F3-476D-A89F-FA8064C823BE}"/>
    <dgm:cxn modelId="{D627E817-0BF4-4933-9CBE-94FF9ABCFD3B}" type="presParOf" srcId="{3015DE17-FEF4-451A-B2DD-58DCE494BFE4}" destId="{65181DFF-0806-4108-85FD-52C93A6DA5B6}" srcOrd="0" destOrd="0" presId="urn:microsoft.com/office/officeart/2011/layout/RadialPictureList"/>
    <dgm:cxn modelId="{77E1F2FC-1DED-4141-9F1B-43F0FE660C17}" type="presParOf" srcId="{3015DE17-FEF4-451A-B2DD-58DCE494BFE4}" destId="{0B239E04-4210-4FBE-914F-F95A954002FA}" srcOrd="1" destOrd="0" presId="urn:microsoft.com/office/officeart/2011/layout/RadialPictureList"/>
    <dgm:cxn modelId="{F53B51E3-E0E6-447D-814F-EED1D7C49BDC}" type="presParOf" srcId="{3015DE17-FEF4-451A-B2DD-58DCE494BFE4}" destId="{52282BDA-5C2C-4740-B81C-AA3277FD274A}" srcOrd="2" destOrd="0" presId="urn:microsoft.com/office/officeart/2011/layout/RadialPictureList"/>
    <dgm:cxn modelId="{CF1719EC-4776-4609-B58E-DFA42C073F12}" type="presParOf" srcId="{3015DE17-FEF4-451A-B2DD-58DCE494BFE4}" destId="{B79CAF19-F996-445F-8C6C-2BCFC25B4A03}" srcOrd="3" destOrd="0" presId="urn:microsoft.com/office/officeart/2011/layout/RadialPictureList"/>
    <dgm:cxn modelId="{D6628698-4E9F-42D1-9EAF-9CAB9C40C285}" type="presParOf" srcId="{3015DE17-FEF4-451A-B2DD-58DCE494BFE4}" destId="{83302AE1-7208-4DB3-8394-1CBEB559AF8D}" srcOrd="4" destOrd="0" presId="urn:microsoft.com/office/officeart/2011/layout/RadialPictureList"/>
    <dgm:cxn modelId="{8ABB2EAD-9F37-4454-B04F-BDBCCA6E34AF}" type="presParOf" srcId="{83302AE1-7208-4DB3-8394-1CBEB559AF8D}" destId="{97523FF5-B822-44A8-B377-8A552B75BB97}" srcOrd="0" destOrd="0" presId="urn:microsoft.com/office/officeart/2011/layout/RadialPictureList"/>
    <dgm:cxn modelId="{E58604BD-69FF-423B-87A7-61DA2659004D}" type="presParOf" srcId="{3015DE17-FEF4-451A-B2DD-58DCE494BFE4}" destId="{DFC43FCB-83BC-4618-BED6-453DA9E4D246}" srcOrd="5" destOrd="0" presId="urn:microsoft.com/office/officeart/2011/layout/RadialPictureList"/>
    <dgm:cxn modelId="{F3655569-C1CF-4A5C-B94F-B0152DF746C1}" type="presParOf" srcId="{3015DE17-FEF4-451A-B2DD-58DCE494BFE4}" destId="{2198B5A2-936E-4761-8A86-D64A61189487}" srcOrd="6" destOrd="0" presId="urn:microsoft.com/office/officeart/2011/layout/RadialPictureList"/>
    <dgm:cxn modelId="{0DE93686-633C-494A-AD0A-BC75A52E8458}" type="presParOf" srcId="{2198B5A2-936E-4761-8A86-D64A61189487}" destId="{20C287AD-2D56-4B6E-A0D2-523293657AF5}" srcOrd="0" destOrd="0" presId="urn:microsoft.com/office/officeart/2011/layout/RadialPictureList"/>
    <dgm:cxn modelId="{7577555D-D9A2-493C-AB50-772E96610BB3}" type="presParOf" srcId="{3015DE17-FEF4-451A-B2DD-58DCE494BFE4}" destId="{1774A302-A180-4693-A2CB-06F3035CDFB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81DFF-0806-4108-85FD-52C93A6DA5B6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6500" kern="1200" dirty="0"/>
            <a:t> </a:t>
          </a:r>
        </a:p>
      </dsp:txBody>
      <dsp:txXfrm>
        <a:off x="1439440" y="1358570"/>
        <a:ext cx="1367517" cy="1367585"/>
      </dsp:txXfrm>
    </dsp:sp>
    <dsp:sp modelId="{0B239E04-4210-4FBE-914F-F95A954002FA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5">
                <a:shade val="50000"/>
                <a:hueOff val="301312"/>
                <a:satOff val="-71543"/>
                <a:lumOff val="52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shade val="50000"/>
                <a:hueOff val="301312"/>
                <a:satOff val="-71543"/>
                <a:lumOff val="52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282BDA-5C2C-4740-B81C-AA3277FD274A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9CAF19-F996-445F-8C6C-2BCFC25B4A03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pt-PT" sz="2000" kern="1200" dirty="0">
              <a:solidFill>
                <a:srgbClr val="A6F750"/>
              </a:solidFill>
              <a:latin typeface="Fira Code" panose="020B0604020202020204" charset="0"/>
              <a:ea typeface="Fira Code" panose="020B0604020202020204" charset="0"/>
              <a:cs typeface="Fira Code" panose="020B0604020202020204" charset="0"/>
            </a:rPr>
            <a:t>Pessoal</a:t>
          </a:r>
        </a:p>
      </dsp:txBody>
      <dsp:txXfrm>
        <a:off x="4144123" y="359257"/>
        <a:ext cx="1386766" cy="1002995"/>
      </dsp:txXfrm>
    </dsp:sp>
    <dsp:sp modelId="{97523FF5-B822-44A8-B377-8A552B75BB97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C43FCB-83BC-4618-BED6-453DA9E4D246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pt-PT" sz="2000" kern="1200" dirty="0">
              <a:solidFill>
                <a:srgbClr val="A6F750"/>
              </a:solidFill>
            </a:rPr>
            <a:t>Acadêmica</a:t>
          </a:r>
        </a:p>
      </dsp:txBody>
      <dsp:txXfrm>
        <a:off x="4550330" y="1536192"/>
        <a:ext cx="1386766" cy="1002995"/>
      </dsp:txXfrm>
    </dsp:sp>
    <dsp:sp modelId="{20C287AD-2D56-4B6E-A0D2-523293657AF5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74A302-A180-4693-A2CB-06F3035CDFBF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pt-PT" sz="2000" kern="1200" dirty="0">
              <a:solidFill>
                <a:srgbClr val="A6F750"/>
              </a:solidFill>
            </a:rPr>
            <a:t>Profissional</a:t>
          </a:r>
        </a:p>
      </dsp:txBody>
      <dsp:txXfrm>
        <a:off x="4144123" y="2738323"/>
        <a:ext cx="1386766" cy="100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Assunto da aula : Programação para iniciantes! Quem nunca viu programação na vida!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Pre-requisito</a:t>
            </a:r>
            <a:r>
              <a:rPr lang="pt-PT" dirty="0"/>
              <a:t> da aula: Nenhum!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Abrir a IDE e fazer </a:t>
            </a:r>
            <a:r>
              <a:rPr lang="pt-P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exercicios</a:t>
            </a:r>
            <a:endParaRPr lang="pt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### Exercícios </a:t>
            </a:r>
            <a:r>
              <a:rPr lang="pt-P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professor+aluno</a:t>
            </a: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###</a:t>
            </a:r>
            <a:b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pt-PT" dirty="0"/>
              <a:t>0 – algoritmo “Olá mundo!”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1 – algoritmo “Ler nome usuário” e exibe a mensagem “Boa tarde &lt;nome do </a:t>
            </a:r>
            <a:r>
              <a:rPr lang="pt-PT" dirty="0" err="1"/>
              <a:t>usuario</a:t>
            </a:r>
            <a:r>
              <a:rPr lang="pt-PT" dirty="0"/>
              <a:t>&gt;”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2-Crie um algoritmo que a entrada seja o ano de nascimento e a saída seja a idade.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### Exercícios aluno###</a:t>
            </a:r>
            <a:b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0- Crie um algoritmo que a saída seja a frase Meu primeiro programa!</a:t>
            </a:r>
            <a:b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1- Crie um algoritmo onde o usuário digite seu nome e essa informação seja colocada em uma variável chamada nome e depois exiba a mensagem “Meu nome é &lt;</a:t>
            </a:r>
            <a:r>
              <a:rPr lang="pt-P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nome_usuário_digitou</a:t>
            </a: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&gt;”.</a:t>
            </a:r>
            <a:b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2-Crie um algoritmo que calcula o balanco do mês da loja do Mr. Bean.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12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37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Ler os tópicos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Breve apresentação – Ser rápido!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35 anos, casado, 1 filho de 4 anos, nascido em Fortaleza/CE mas já morei no Rio Grande do Sul e Irlanda e atualmente morando em Portugal há 3.5 anos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Bacharel em Engenharia da Computação pelo UFC/IFCE, 2 Certificados Java Oracle </a:t>
            </a:r>
            <a:r>
              <a:rPr lang="pt-PT" sz="1100" dirty="0" err="1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Academy</a:t>
            </a: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,  AWS Essentials e </a:t>
            </a:r>
            <a:r>
              <a:rPr lang="pt-PT" sz="1100" dirty="0" err="1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Architecting</a:t>
            </a: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Profissional: engenheiro de software/ BE java à 10 anos(</a:t>
            </a:r>
            <a:r>
              <a:rPr lang="pt-PT" sz="1100" dirty="0" err="1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Datacom</a:t>
            </a: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 S/A, Dell </a:t>
            </a:r>
            <a:r>
              <a:rPr lang="pt-PT" sz="1100" dirty="0" err="1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Brazil</a:t>
            </a: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, GLS/</a:t>
            </a:r>
            <a:r>
              <a:rPr lang="pt-PT" sz="1100" dirty="0" err="1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Royal</a:t>
            </a: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 Mail), Professor na área de desenvolvimento de software há 6 anos(Monitor, Instrutor, Tutor, Professor)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Quer partilhar alguma informação da sua vida Pessoal, Acadêmica ou Profissional?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Imagina comigo?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Sr. Bean é dono de uma rede de lojas de instrumentos musicais. Com 10 lojas.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1-Para tudo que ele vende na loja é anotado em um caderno azul.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2-Para tudo que ele compra/gasta na loja em um caderno vermelho.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final do mês o gerente de cada loja faz: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3-Soma todos as vendas do Mês do caderno azul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4-Soma todas os gastos do Mês do caderno vermelho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5-Vendas do mês – Gastos do mês = Balanço do Mês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6-Ele faz isso nas 10 lojas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Não há nada em computadores. Sr. Jackson tem vários problemas todos os meses.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Quais são os problemas?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Toda compra, venda anotar(tarefas repetidas, posso esquecer de algo)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Calcular balanço manualmente, grande chance de erros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Tempo gasto para somar, vendas e gastos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resolver?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Comprar computadores para as lojas--- </a:t>
            </a:r>
            <a:r>
              <a:rPr lang="pt-PT" dirty="0" err="1"/>
              <a:t>hehe</a:t>
            </a: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Programa/Software para controle de vendas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1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Imagina comigo?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Sr. Bean é dono de uma rede de lojas de instrumentos musicais. Com 10 lojas.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1-Para tudo que ele vende na loja é anotado em um caderno azul.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2-Para tudo que ele compra/gasta na loja em um caderno vermelho.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final do mês o gerente de cada loja faz: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3-Soma todos as vendas do Mês do caderno azul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4-Soma todas os gastos do Mês do caderno vermelho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5-Vendas do mês – Gastos do mês = Balanço do Mês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6-Ele faz isso nas 10 lojas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Não há nada em computadores. Sr. Jackson tem vários problemas todos os meses.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Quais são os problemas?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Toda compra, venda anotar(tarefas repetidas, posso esquecer de algo)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Calcular balanço manualmente, grande chance de erros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Tempo gasto para somar, vendas e gastos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resolver?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Comprar computadores para as lojas--- </a:t>
            </a:r>
            <a:r>
              <a:rPr lang="pt-PT" dirty="0" err="1"/>
              <a:t>hehe</a:t>
            </a: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Programa/Software para controle de vendas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79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Ensinar ao computador a resolver um problema!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Escrever uma sequencia FINITA de instruções -&gt; algoritmo -&gt; memoria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Escolher uma linguagem de programação -&gt; Java, PHP, </a:t>
            </a:r>
            <a:r>
              <a:rPr lang="pt-PT" dirty="0" err="1"/>
              <a:t>Python</a:t>
            </a:r>
            <a:r>
              <a:rPr lang="pt-PT" dirty="0"/>
              <a:t>,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Escrever nosso código em uma IDE -&gt; Eclipse, </a:t>
            </a:r>
            <a:r>
              <a:rPr lang="pt-PT" dirty="0" err="1"/>
              <a:t>Intellij</a:t>
            </a:r>
            <a:r>
              <a:rPr lang="pt-PT" dirty="0"/>
              <a:t>, </a:t>
            </a:r>
            <a:r>
              <a:rPr lang="pt-PT" dirty="0" err="1"/>
              <a:t>VisualStudio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83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Escrever uma sequencia finita de instruções -&gt; algoritmo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Escolher uma linguagem de programação -&gt; Java, PHP, </a:t>
            </a:r>
            <a:r>
              <a:rPr lang="pt-PT" dirty="0" err="1"/>
              <a:t>Python</a:t>
            </a:r>
            <a:r>
              <a:rPr lang="pt-PT" dirty="0"/>
              <a:t>,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Escrever nosso código em uma IDE -&gt; Eclipse, </a:t>
            </a:r>
            <a:r>
              <a:rPr lang="pt-PT" dirty="0" err="1"/>
              <a:t>Intellij</a:t>
            </a:r>
            <a:r>
              <a:rPr lang="pt-PT" dirty="0"/>
              <a:t>, </a:t>
            </a:r>
            <a:r>
              <a:rPr lang="pt-PT" dirty="0" err="1"/>
              <a:t>VisualStudio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31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58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A4767F2-83AC-33CC-E442-4D0D3AD9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B20F0A7-4972-4E0A-F338-8C8F3C77C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72AD3A6A-BDBB-5979-31C7-4B4AD2A3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76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wired.it/play/cinema/2017/02/21/keanu-reeves-neo-matrix/" TargetMode="Externa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4" y="4459650"/>
            <a:ext cx="493747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Aula Simulada – </a:t>
            </a:r>
            <a:r>
              <a:rPr lang="pt-BR" sz="1600" dirty="0">
                <a:solidFill>
                  <a:srgbClr val="92D050"/>
                </a:solidFill>
                <a:latin typeface="Ubuntu"/>
                <a:ea typeface="Ubuntu"/>
                <a:cs typeface="Ubuntu"/>
                <a:sym typeface="Ubuntu"/>
              </a:rPr>
              <a:t>Introdução à Programação</a:t>
            </a:r>
            <a:endParaRPr sz="1600" dirty="0">
              <a:solidFill>
                <a:srgbClr val="92D0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Francisco Rodrigues</a:t>
            </a:r>
            <a:endParaRPr sz="1300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8" y="138175"/>
            <a:ext cx="42490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Mãos à obra! Vamos programar?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488E1-18C3-4B1C-B9D7-387642B6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065175"/>
            <a:ext cx="3429000" cy="3600450"/>
          </a:xfrm>
          <a:prstGeom prst="rect">
            <a:avLst/>
          </a:prstGeom>
        </p:spPr>
      </p:pic>
      <p:sp>
        <p:nvSpPr>
          <p:cNvPr id="35" name="Google Shape;60;p14">
            <a:extLst>
              <a:ext uri="{FF2B5EF4-FFF2-40B4-BE49-F238E27FC236}">
                <a16:creationId xmlns:a16="http://schemas.microsoft.com/office/drawing/2014/main" id="{AB0AE6A6-33FD-4A1F-B28A-78A907CC028D}"/>
              </a:ext>
            </a:extLst>
          </p:cNvPr>
          <p:cNvSpPr txBox="1"/>
          <p:nvPr/>
        </p:nvSpPr>
        <p:spPr>
          <a:xfrm>
            <a:off x="3602819" y="4636358"/>
            <a:ext cx="177360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Opa! </a:t>
            </a:r>
            <a:r>
              <a:rPr lang="pt-BR" sz="1600" dirty="0" err="1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Codando</a:t>
            </a:r>
            <a:r>
              <a:rPr lang="pt-BR" sz="160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…</a:t>
            </a:r>
            <a:endParaRPr sz="1600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  <p:extLst>
      <p:ext uri="{BB962C8B-B14F-4D97-AF65-F5344CB8AC3E}">
        <p14:creationId xmlns:p14="http://schemas.microsoft.com/office/powerpoint/2010/main" val="96200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8" y="138175"/>
            <a:ext cx="42490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aprendemos hoje?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5" name="Google Shape;60;p14">
            <a:extLst>
              <a:ext uri="{FF2B5EF4-FFF2-40B4-BE49-F238E27FC236}">
                <a16:creationId xmlns:a16="http://schemas.microsoft.com/office/drawing/2014/main" id="{AB0AE6A6-33FD-4A1F-B28A-78A907CC028D}"/>
              </a:ext>
            </a:extLst>
          </p:cNvPr>
          <p:cNvSpPr txBox="1"/>
          <p:nvPr/>
        </p:nvSpPr>
        <p:spPr>
          <a:xfrm>
            <a:off x="3651525" y="4438396"/>
            <a:ext cx="167619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Recapitulando! </a:t>
            </a:r>
            <a:endParaRPr sz="1600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9668A-A021-40E5-8FE0-0B10B9E3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73" y="1371600"/>
            <a:ext cx="682585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Obrigada</a:t>
            </a:r>
            <a:endParaRPr sz="35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12F2A7E7-83F0-3A6E-0FD1-1423D6EE2ECE}"/>
              </a:ext>
            </a:extLst>
          </p:cNvPr>
          <p:cNvSpPr txBox="1"/>
          <p:nvPr/>
        </p:nvSpPr>
        <p:spPr>
          <a:xfrm>
            <a:off x="240549" y="138175"/>
            <a:ext cx="29503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que vamos conversar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26515E72-47E4-6709-049F-390FCCC237AF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9E0BD33D-C96A-BAFF-F1BB-3D49A2D58D3C}"/>
              </a:ext>
            </a:extLst>
          </p:cNvPr>
          <p:cNvGrpSpPr/>
          <p:nvPr/>
        </p:nvGrpSpPr>
        <p:grpSpPr>
          <a:xfrm>
            <a:off x="127660" y="1136290"/>
            <a:ext cx="379479" cy="379479"/>
            <a:chOff x="1218205" y="2286107"/>
            <a:chExt cx="379479" cy="379479"/>
          </a:xfrm>
        </p:grpSpPr>
        <p:sp>
          <p:nvSpPr>
            <p:cNvPr id="106" name="Google Shape;101;p15">
              <a:extLst>
                <a:ext uri="{FF2B5EF4-FFF2-40B4-BE49-F238E27FC236}">
                  <a16:creationId xmlns:a16="http://schemas.microsoft.com/office/drawing/2014/main" id="{AAF2A2F8-7C9A-E438-627A-9DBC2AC564D9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2;p15">
              <a:extLst>
                <a:ext uri="{FF2B5EF4-FFF2-40B4-BE49-F238E27FC236}">
                  <a16:creationId xmlns:a16="http://schemas.microsoft.com/office/drawing/2014/main" id="{FA354B98-1881-92F6-CFAA-EA87C0F885E8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9367746A-DE17-E557-15FD-446288A3CB7F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1</a:t>
              </a:r>
            </a:p>
          </p:txBody>
        </p:sp>
      </p:grpSp>
      <p:sp>
        <p:nvSpPr>
          <p:cNvPr id="112" name="Google Shape;211;p16">
            <a:extLst>
              <a:ext uri="{FF2B5EF4-FFF2-40B4-BE49-F238E27FC236}">
                <a16:creationId xmlns:a16="http://schemas.microsoft.com/office/drawing/2014/main" id="{55232A95-94E6-C2F8-8A6E-5B067428B877}"/>
              </a:ext>
            </a:extLst>
          </p:cNvPr>
          <p:cNvSpPr txBox="1"/>
          <p:nvPr/>
        </p:nvSpPr>
        <p:spPr>
          <a:xfrm>
            <a:off x="507139" y="1125990"/>
            <a:ext cx="2888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Quem sou eu?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23C1CC78-B1AD-29AB-9347-A86C59FD17BD}"/>
              </a:ext>
            </a:extLst>
          </p:cNvPr>
          <p:cNvGrpSpPr/>
          <p:nvPr/>
        </p:nvGrpSpPr>
        <p:grpSpPr>
          <a:xfrm>
            <a:off x="127660" y="1628897"/>
            <a:ext cx="379479" cy="379479"/>
            <a:chOff x="1218205" y="2286107"/>
            <a:chExt cx="379479" cy="379479"/>
          </a:xfrm>
        </p:grpSpPr>
        <p:sp>
          <p:nvSpPr>
            <p:cNvPr id="114" name="Google Shape;101;p15">
              <a:extLst>
                <a:ext uri="{FF2B5EF4-FFF2-40B4-BE49-F238E27FC236}">
                  <a16:creationId xmlns:a16="http://schemas.microsoft.com/office/drawing/2014/main" id="{DE7BF3B1-DE92-766B-D69E-D700DFC4C91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;p15">
              <a:extLst>
                <a:ext uri="{FF2B5EF4-FFF2-40B4-BE49-F238E27FC236}">
                  <a16:creationId xmlns:a16="http://schemas.microsoft.com/office/drawing/2014/main" id="{AF18303E-56E2-08DB-382E-17FB6805693B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609EDD1C-2E24-8C7D-53A4-11204B69E95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2</a:t>
              </a:r>
            </a:p>
          </p:txBody>
        </p:sp>
      </p:grpSp>
      <p:sp>
        <p:nvSpPr>
          <p:cNvPr id="117" name="Google Shape;211;p16">
            <a:extLst>
              <a:ext uri="{FF2B5EF4-FFF2-40B4-BE49-F238E27FC236}">
                <a16:creationId xmlns:a16="http://schemas.microsoft.com/office/drawing/2014/main" id="{661D68E7-FB3C-831B-A369-11CC557D402C}"/>
              </a:ext>
            </a:extLst>
          </p:cNvPr>
          <p:cNvSpPr txBox="1"/>
          <p:nvPr/>
        </p:nvSpPr>
        <p:spPr>
          <a:xfrm>
            <a:off x="507139" y="1618597"/>
            <a:ext cx="2888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é programação?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2AD1F106-089C-089C-87D3-9D2F15A5C078}"/>
              </a:ext>
            </a:extLst>
          </p:cNvPr>
          <p:cNvGrpSpPr/>
          <p:nvPr/>
        </p:nvGrpSpPr>
        <p:grpSpPr>
          <a:xfrm>
            <a:off x="127660" y="2121504"/>
            <a:ext cx="379479" cy="379479"/>
            <a:chOff x="1218205" y="2286107"/>
            <a:chExt cx="379479" cy="379479"/>
          </a:xfrm>
        </p:grpSpPr>
        <p:sp>
          <p:nvSpPr>
            <p:cNvPr id="124" name="Google Shape;101;p15">
              <a:extLst>
                <a:ext uri="{FF2B5EF4-FFF2-40B4-BE49-F238E27FC236}">
                  <a16:creationId xmlns:a16="http://schemas.microsoft.com/office/drawing/2014/main" id="{EE3FF07F-64E5-A516-1CEC-79F0FAD5306F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2;p15">
              <a:extLst>
                <a:ext uri="{FF2B5EF4-FFF2-40B4-BE49-F238E27FC236}">
                  <a16:creationId xmlns:a16="http://schemas.microsoft.com/office/drawing/2014/main" id="{360F6698-E836-EACC-2CCA-49A209163E8D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B9FBC365-7A0E-E09A-7A20-19B066C7502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3</a:t>
              </a:r>
            </a:p>
          </p:txBody>
        </p:sp>
      </p:grpSp>
      <p:sp>
        <p:nvSpPr>
          <p:cNvPr id="127" name="Google Shape;211;p16">
            <a:extLst>
              <a:ext uri="{FF2B5EF4-FFF2-40B4-BE49-F238E27FC236}">
                <a16:creationId xmlns:a16="http://schemas.microsoft.com/office/drawing/2014/main" id="{241A044E-9F08-1348-E80B-926DBDE09466}"/>
              </a:ext>
            </a:extLst>
          </p:cNvPr>
          <p:cNvSpPr txBox="1"/>
          <p:nvPr/>
        </p:nvSpPr>
        <p:spPr>
          <a:xfrm>
            <a:off x="507139" y="2111204"/>
            <a:ext cx="377382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os algoritmos são modelados?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6F38982-DE43-A88A-A282-3826C0CFAE60}"/>
              </a:ext>
            </a:extLst>
          </p:cNvPr>
          <p:cNvGrpSpPr/>
          <p:nvPr/>
        </p:nvGrpSpPr>
        <p:grpSpPr>
          <a:xfrm>
            <a:off x="127660" y="2614111"/>
            <a:ext cx="379479" cy="379479"/>
            <a:chOff x="1218205" y="2286107"/>
            <a:chExt cx="379479" cy="379479"/>
          </a:xfrm>
        </p:grpSpPr>
        <p:sp>
          <p:nvSpPr>
            <p:cNvPr id="129" name="Google Shape;101;p15">
              <a:extLst>
                <a:ext uri="{FF2B5EF4-FFF2-40B4-BE49-F238E27FC236}">
                  <a16:creationId xmlns:a16="http://schemas.microsoft.com/office/drawing/2014/main" id="{B6534DFD-C0F1-4480-347B-B0732D10215B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2;p15">
              <a:extLst>
                <a:ext uri="{FF2B5EF4-FFF2-40B4-BE49-F238E27FC236}">
                  <a16:creationId xmlns:a16="http://schemas.microsoft.com/office/drawing/2014/main" id="{348DB90C-A738-18A3-482F-1832219230DC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6D93222F-FDD5-4135-14B2-F98EFE5944F2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4</a:t>
              </a:r>
            </a:p>
          </p:txBody>
        </p:sp>
      </p:grpSp>
      <p:sp>
        <p:nvSpPr>
          <p:cNvPr id="132" name="Google Shape;211;p16">
            <a:extLst>
              <a:ext uri="{FF2B5EF4-FFF2-40B4-BE49-F238E27FC236}">
                <a16:creationId xmlns:a16="http://schemas.microsoft.com/office/drawing/2014/main" id="{806B92AE-C47C-E760-57CA-8224ECEB176A}"/>
              </a:ext>
            </a:extLst>
          </p:cNvPr>
          <p:cNvSpPr txBox="1"/>
          <p:nvPr/>
        </p:nvSpPr>
        <p:spPr>
          <a:xfrm>
            <a:off x="507138" y="2603811"/>
            <a:ext cx="45673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Onde os dados de entrada são armazenados?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2AC4D38C-6C6A-5BB7-FBE3-47F9FCD113DD}"/>
              </a:ext>
            </a:extLst>
          </p:cNvPr>
          <p:cNvGrpSpPr/>
          <p:nvPr/>
        </p:nvGrpSpPr>
        <p:grpSpPr>
          <a:xfrm>
            <a:off x="127660" y="3106718"/>
            <a:ext cx="379479" cy="379479"/>
            <a:chOff x="1218205" y="2286107"/>
            <a:chExt cx="379479" cy="379479"/>
          </a:xfrm>
        </p:grpSpPr>
        <p:sp>
          <p:nvSpPr>
            <p:cNvPr id="134" name="Google Shape;101;p15">
              <a:extLst>
                <a:ext uri="{FF2B5EF4-FFF2-40B4-BE49-F238E27FC236}">
                  <a16:creationId xmlns:a16="http://schemas.microsoft.com/office/drawing/2014/main" id="{643A8840-5421-F65F-2CFD-7AAA5313E0E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2;p15">
              <a:extLst>
                <a:ext uri="{FF2B5EF4-FFF2-40B4-BE49-F238E27FC236}">
                  <a16:creationId xmlns:a16="http://schemas.microsoft.com/office/drawing/2014/main" id="{662BA9B3-4D5F-DB5A-46FA-C726BCC2CB72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CaixaDeTexto 135">
              <a:extLst>
                <a:ext uri="{FF2B5EF4-FFF2-40B4-BE49-F238E27FC236}">
                  <a16:creationId xmlns:a16="http://schemas.microsoft.com/office/drawing/2014/main" id="{1A62A55C-AE6F-5B24-D011-B873BDD7EF8B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5</a:t>
              </a:r>
            </a:p>
          </p:txBody>
        </p:sp>
      </p:grpSp>
      <p:sp>
        <p:nvSpPr>
          <p:cNvPr id="137" name="Google Shape;211;p16">
            <a:extLst>
              <a:ext uri="{FF2B5EF4-FFF2-40B4-BE49-F238E27FC236}">
                <a16:creationId xmlns:a16="http://schemas.microsoft.com/office/drawing/2014/main" id="{9C04AF8D-0F10-DCD2-E2D5-D0B8C7513CE4}"/>
              </a:ext>
            </a:extLst>
          </p:cNvPr>
          <p:cNvSpPr txBox="1"/>
          <p:nvPr/>
        </p:nvSpPr>
        <p:spPr>
          <a:xfrm>
            <a:off x="507139" y="3096418"/>
            <a:ext cx="377382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Mãos à obra! Vamos programar?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1512774D-E222-47B6-6F7D-00DD6200D9EC}"/>
              </a:ext>
            </a:extLst>
          </p:cNvPr>
          <p:cNvGrpSpPr/>
          <p:nvPr/>
        </p:nvGrpSpPr>
        <p:grpSpPr>
          <a:xfrm>
            <a:off x="127660" y="3599325"/>
            <a:ext cx="379479" cy="379479"/>
            <a:chOff x="1218205" y="2286107"/>
            <a:chExt cx="379479" cy="379479"/>
          </a:xfrm>
        </p:grpSpPr>
        <p:sp>
          <p:nvSpPr>
            <p:cNvPr id="139" name="Google Shape;101;p15">
              <a:extLst>
                <a:ext uri="{FF2B5EF4-FFF2-40B4-BE49-F238E27FC236}">
                  <a16:creationId xmlns:a16="http://schemas.microsoft.com/office/drawing/2014/main" id="{5153D1C9-2265-A187-6436-59186CABCF28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2;p15">
              <a:extLst>
                <a:ext uri="{FF2B5EF4-FFF2-40B4-BE49-F238E27FC236}">
                  <a16:creationId xmlns:a16="http://schemas.microsoft.com/office/drawing/2014/main" id="{682A7F53-C6F1-906D-9B4C-112C6A83A715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CaixaDeTexto 140">
              <a:extLst>
                <a:ext uri="{FF2B5EF4-FFF2-40B4-BE49-F238E27FC236}">
                  <a16:creationId xmlns:a16="http://schemas.microsoft.com/office/drawing/2014/main" id="{797CE575-9EFB-DF1F-5D71-FD5E9BB2BF21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6</a:t>
              </a:r>
            </a:p>
          </p:txBody>
        </p:sp>
      </p:grpSp>
      <p:sp>
        <p:nvSpPr>
          <p:cNvPr id="142" name="Google Shape;211;p16">
            <a:extLst>
              <a:ext uri="{FF2B5EF4-FFF2-40B4-BE49-F238E27FC236}">
                <a16:creationId xmlns:a16="http://schemas.microsoft.com/office/drawing/2014/main" id="{838A4314-1789-2128-A35B-869222459311}"/>
              </a:ext>
            </a:extLst>
          </p:cNvPr>
          <p:cNvSpPr txBox="1"/>
          <p:nvPr/>
        </p:nvSpPr>
        <p:spPr>
          <a:xfrm>
            <a:off x="507139" y="3589025"/>
            <a:ext cx="435997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Pronto para tentar sozinho? - Exercício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541BFE41-058B-A003-2408-50AB0DD7CC28}"/>
              </a:ext>
            </a:extLst>
          </p:cNvPr>
          <p:cNvGrpSpPr/>
          <p:nvPr/>
        </p:nvGrpSpPr>
        <p:grpSpPr>
          <a:xfrm>
            <a:off x="127660" y="4091929"/>
            <a:ext cx="379479" cy="379479"/>
            <a:chOff x="1218205" y="2286107"/>
            <a:chExt cx="379479" cy="379479"/>
          </a:xfrm>
        </p:grpSpPr>
        <p:sp>
          <p:nvSpPr>
            <p:cNvPr id="144" name="Google Shape;101;p15">
              <a:extLst>
                <a:ext uri="{FF2B5EF4-FFF2-40B4-BE49-F238E27FC236}">
                  <a16:creationId xmlns:a16="http://schemas.microsoft.com/office/drawing/2014/main" id="{2970BF43-5D63-FCFE-B121-B47D27899C71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2;p15">
              <a:extLst>
                <a:ext uri="{FF2B5EF4-FFF2-40B4-BE49-F238E27FC236}">
                  <a16:creationId xmlns:a16="http://schemas.microsoft.com/office/drawing/2014/main" id="{F01EC23E-D063-F379-6C51-D97918C37DC1}"/>
                </a:ext>
              </a:extLst>
            </p:cNvPr>
            <p:cNvSpPr/>
            <p:nvPr/>
          </p:nvSpPr>
          <p:spPr>
            <a:xfrm>
              <a:off x="1218205" y="2286107"/>
              <a:ext cx="379479" cy="379479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CA415818-A1B1-02A8-C783-2C0C01A259E9}"/>
                </a:ext>
              </a:extLst>
            </p:cNvPr>
            <p:cNvSpPr txBox="1"/>
            <p:nvPr/>
          </p:nvSpPr>
          <p:spPr>
            <a:xfrm>
              <a:off x="1270198" y="2306569"/>
              <a:ext cx="2754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600" dirty="0">
                  <a:solidFill>
                    <a:srgbClr val="A6F75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rPr>
                <a:t>7</a:t>
              </a:r>
            </a:p>
          </p:txBody>
        </p:sp>
      </p:grpSp>
      <p:sp>
        <p:nvSpPr>
          <p:cNvPr id="147" name="Google Shape;211;p16">
            <a:extLst>
              <a:ext uri="{FF2B5EF4-FFF2-40B4-BE49-F238E27FC236}">
                <a16:creationId xmlns:a16="http://schemas.microsoft.com/office/drawing/2014/main" id="{7066194D-CE8C-8023-1BAC-877BD4AEC1D4}"/>
              </a:ext>
            </a:extLst>
          </p:cNvPr>
          <p:cNvSpPr txBox="1"/>
          <p:nvPr/>
        </p:nvSpPr>
        <p:spPr>
          <a:xfrm>
            <a:off x="507139" y="4081629"/>
            <a:ext cx="435997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aprendemos hoje?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Quem sou eu?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Francisco Rodrigues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D37083C-AC68-466A-97B3-F61839FBE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06493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9" y="138175"/>
            <a:ext cx="200735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Imagina comigo? 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B5C8012-74F2-0900-1F50-ACD32D7700BA}"/>
              </a:ext>
            </a:extLst>
          </p:cNvPr>
          <p:cNvSpPr txBox="1"/>
          <p:nvPr/>
        </p:nvSpPr>
        <p:spPr>
          <a:xfrm>
            <a:off x="240549" y="3815672"/>
            <a:ext cx="339791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Quais são os problemas do </a:t>
            </a:r>
            <a:r>
              <a:rPr lang="pt-BR" sz="120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Sr.Bean</a:t>
            </a:r>
            <a:r>
              <a:rPr lang="pt-BR" sz="12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?</a:t>
            </a:r>
            <a:endParaRPr sz="12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537A4BB-675D-4709-A4B5-A7DCFC6AA6C1}"/>
              </a:ext>
            </a:extLst>
          </p:cNvPr>
          <p:cNvSpPr/>
          <p:nvPr/>
        </p:nvSpPr>
        <p:spPr>
          <a:xfrm>
            <a:off x="1342254" y="2644710"/>
            <a:ext cx="618309" cy="548640"/>
          </a:xfrm>
          <a:prstGeom prst="lef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30" name="Picture 6" descr="O que Mr. Bean nos ensina sobre a liberdade de expressão">
            <a:extLst>
              <a:ext uri="{FF2B5EF4-FFF2-40B4-BE49-F238E27FC236}">
                <a16:creationId xmlns:a16="http://schemas.microsoft.com/office/drawing/2014/main" id="{98E5CCEC-8EB2-42CE-ADF7-D17579F94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4" r="8475"/>
          <a:stretch/>
        </p:blipFill>
        <p:spPr bwMode="auto">
          <a:xfrm>
            <a:off x="310039" y="832449"/>
            <a:ext cx="3301048" cy="29139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r Bean all set to make a comeback as show co-writer">
            <a:extLst>
              <a:ext uri="{FF2B5EF4-FFF2-40B4-BE49-F238E27FC236}">
                <a16:creationId xmlns:a16="http://schemas.microsoft.com/office/drawing/2014/main" id="{FCDF755A-F29C-49F7-A888-7F715B64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479" y="2129577"/>
            <a:ext cx="3228972" cy="29139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62;p14">
            <a:extLst>
              <a:ext uri="{FF2B5EF4-FFF2-40B4-BE49-F238E27FC236}">
                <a16:creationId xmlns:a16="http://schemas.microsoft.com/office/drawing/2014/main" id="{ADA1F0FB-AACD-4A7A-B9B8-1091A48F5BC6}"/>
              </a:ext>
            </a:extLst>
          </p:cNvPr>
          <p:cNvSpPr txBox="1"/>
          <p:nvPr/>
        </p:nvSpPr>
        <p:spPr>
          <a:xfrm>
            <a:off x="6486264" y="5110250"/>
            <a:ext cx="179767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resolver?</a:t>
            </a:r>
            <a:endParaRPr sz="12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41426-8041-47A4-AEE5-59BC69CB396B}"/>
              </a:ext>
            </a:extLst>
          </p:cNvPr>
          <p:cNvSpPr txBox="1"/>
          <p:nvPr/>
        </p:nvSpPr>
        <p:spPr>
          <a:xfrm>
            <a:off x="150000" y="5732276"/>
            <a:ext cx="252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>
                <a:hlinkClick r:id="rId5" tooltip="https://www.wired.it/play/cinema/2017/02/21/keanu-reeves-neo-matrix/"/>
              </a:rPr>
              <a:t>This Photo</a:t>
            </a:r>
            <a:r>
              <a:rPr lang="pt-PT" sz="900"/>
              <a:t> by Unknown Author is licensed under </a:t>
            </a:r>
            <a:r>
              <a:rPr lang="pt-PT" sz="900">
                <a:hlinkClick r:id="rId6" tooltip="https://creativecommons.org/licenses/by-nc-nd/3.0/"/>
              </a:rPr>
              <a:t>CC BY-NC-ND</a:t>
            </a:r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180666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9" y="138175"/>
            <a:ext cx="200735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Imagina comigo? 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86144-105C-4470-93EF-BDE4A54A95EF}"/>
              </a:ext>
            </a:extLst>
          </p:cNvPr>
          <p:cNvSpPr txBox="1"/>
          <p:nvPr/>
        </p:nvSpPr>
        <p:spPr>
          <a:xfrm>
            <a:off x="1925360" y="902085"/>
            <a:ext cx="5293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Criar um programa de controle de vendas!</a:t>
            </a:r>
          </a:p>
        </p:txBody>
      </p:sp>
      <p:pic>
        <p:nvPicPr>
          <p:cNvPr id="1034" name="Picture 10" descr="Mr. Bean is the one. : r/MrBean">
            <a:extLst>
              <a:ext uri="{FF2B5EF4-FFF2-40B4-BE49-F238E27FC236}">
                <a16:creationId xmlns:a16="http://schemas.microsoft.com/office/drawing/2014/main" id="{A1CC87CB-AB07-4D77-9369-AD5F57B2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379500"/>
            <a:ext cx="5293280" cy="33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62;p14">
            <a:extLst>
              <a:ext uri="{FF2B5EF4-FFF2-40B4-BE49-F238E27FC236}">
                <a16:creationId xmlns:a16="http://schemas.microsoft.com/office/drawing/2014/main" id="{25D49D57-8790-41D6-8D6B-0C5A466E78D5}"/>
              </a:ext>
            </a:extLst>
          </p:cNvPr>
          <p:cNvSpPr txBox="1"/>
          <p:nvPr/>
        </p:nvSpPr>
        <p:spPr>
          <a:xfrm>
            <a:off x="2555124" y="4812915"/>
            <a:ext cx="33979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Mais como?</a:t>
            </a:r>
            <a:endParaRPr sz="16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62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9" y="138175"/>
            <a:ext cx="23371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programação?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6B5C8012-74F2-0900-1F50-ACD32D7700BA}"/>
              </a:ext>
            </a:extLst>
          </p:cNvPr>
          <p:cNvSpPr txBox="1"/>
          <p:nvPr/>
        </p:nvSpPr>
        <p:spPr>
          <a:xfrm>
            <a:off x="1777682" y="5074835"/>
            <a:ext cx="558863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Ensinar o computador a resolver um problema!</a:t>
            </a:r>
            <a:endParaRPr sz="16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26" name="Picture 2" descr="7 Reasons Schools Should Add Coding - L.A. Parent">
            <a:extLst>
              <a:ext uri="{FF2B5EF4-FFF2-40B4-BE49-F238E27FC236}">
                <a16:creationId xmlns:a16="http://schemas.microsoft.com/office/drawing/2014/main" id="{A21F4E5C-E05E-4462-B60C-10874C25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6" y="840123"/>
            <a:ext cx="4959348" cy="41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6FA8081B-B4DA-4EFC-8C94-279D9AB9838B}"/>
              </a:ext>
            </a:extLst>
          </p:cNvPr>
          <p:cNvSpPr txBox="1"/>
          <p:nvPr/>
        </p:nvSpPr>
        <p:spPr>
          <a:xfrm>
            <a:off x="876273" y="1300769"/>
            <a:ext cx="334218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ALGORITMO</a:t>
            </a:r>
            <a:endParaRPr sz="24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537A4BB-675D-4709-A4B5-A7DCFC6AA6C1}"/>
              </a:ext>
            </a:extLst>
          </p:cNvPr>
          <p:cNvSpPr/>
          <p:nvPr/>
        </p:nvSpPr>
        <p:spPr>
          <a:xfrm>
            <a:off x="1342254" y="2644710"/>
            <a:ext cx="618309" cy="548640"/>
          </a:xfrm>
          <a:prstGeom prst="lef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E39C37C-96AE-4CF5-8779-E28A09DA9471}"/>
              </a:ext>
            </a:extLst>
          </p:cNvPr>
          <p:cNvSpPr/>
          <p:nvPr/>
        </p:nvSpPr>
        <p:spPr>
          <a:xfrm>
            <a:off x="1356773" y="2919030"/>
            <a:ext cx="536902" cy="398936"/>
          </a:xfrm>
          <a:prstGeom prst="leftArrow">
            <a:avLst/>
          </a:prstGeom>
          <a:solidFill>
            <a:srgbClr val="237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A6F7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9" y="138175"/>
            <a:ext cx="23371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programação?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EAB232-9B4D-45A5-BCD7-CCE838723103}"/>
              </a:ext>
            </a:extLst>
          </p:cNvPr>
          <p:cNvGrpSpPr/>
          <p:nvPr/>
        </p:nvGrpSpPr>
        <p:grpSpPr>
          <a:xfrm>
            <a:off x="935076" y="1116396"/>
            <a:ext cx="6991332" cy="2447571"/>
            <a:chOff x="240549" y="870980"/>
            <a:chExt cx="7917260" cy="2771725"/>
          </a:xfrm>
        </p:grpSpPr>
        <p:sp>
          <p:nvSpPr>
            <p:cNvPr id="62" name="Google Shape;62;p14">
              <a:extLst>
                <a:ext uri="{FF2B5EF4-FFF2-40B4-BE49-F238E27FC236}">
                  <a16:creationId xmlns:a16="http://schemas.microsoft.com/office/drawing/2014/main" id="{6B5C8012-74F2-0900-1F50-ACD32D7700BA}"/>
                </a:ext>
              </a:extLst>
            </p:cNvPr>
            <p:cNvSpPr txBox="1"/>
            <p:nvPr/>
          </p:nvSpPr>
          <p:spPr>
            <a:xfrm>
              <a:off x="1061741" y="3189640"/>
              <a:ext cx="2792271" cy="453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lt1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Algoritmo em </a:t>
              </a:r>
              <a:r>
                <a:rPr lang="pt-BR" dirty="0" err="1">
                  <a:solidFill>
                    <a:schemeClr val="lt1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Portugol</a:t>
              </a:r>
              <a:endParaRPr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D007B0-A7DD-403A-9CDE-3C40157F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549" y="870982"/>
              <a:ext cx="4122058" cy="23186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2EEA0B-0272-4AB1-B48D-F3041F8AA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1395" y="870980"/>
              <a:ext cx="3376414" cy="2318657"/>
            </a:xfrm>
            <a:prstGeom prst="rect">
              <a:avLst/>
            </a:prstGeom>
          </p:spPr>
        </p:pic>
        <p:sp>
          <p:nvSpPr>
            <p:cNvPr id="13" name="Google Shape;62;p14">
              <a:extLst>
                <a:ext uri="{FF2B5EF4-FFF2-40B4-BE49-F238E27FC236}">
                  <a16:creationId xmlns:a16="http://schemas.microsoft.com/office/drawing/2014/main" id="{DCC71F9D-B59F-442D-BCAF-FA9EB8807B46}"/>
                </a:ext>
              </a:extLst>
            </p:cNvPr>
            <p:cNvSpPr txBox="1"/>
            <p:nvPr/>
          </p:nvSpPr>
          <p:spPr>
            <a:xfrm>
              <a:off x="5229765" y="3189637"/>
              <a:ext cx="247967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lt1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Algoritmo em Java</a:t>
              </a:r>
              <a:endParaRPr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</p:grpSp>
      <p:sp>
        <p:nvSpPr>
          <p:cNvPr id="15" name="Google Shape;117;p15">
            <a:extLst>
              <a:ext uri="{FF2B5EF4-FFF2-40B4-BE49-F238E27FC236}">
                <a16:creationId xmlns:a16="http://schemas.microsoft.com/office/drawing/2014/main" id="{0EB8C55F-0EE2-4793-A195-34A9CF442F73}"/>
              </a:ext>
            </a:extLst>
          </p:cNvPr>
          <p:cNvSpPr txBox="1"/>
          <p:nvPr/>
        </p:nvSpPr>
        <p:spPr>
          <a:xfrm>
            <a:off x="2435931" y="628964"/>
            <a:ext cx="398962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  <a:sym typeface="Ubuntu Light"/>
              </a:rPr>
              <a:t>Linguagens para escrever algoritmos</a:t>
            </a:r>
            <a:endParaRPr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  <a:sym typeface="Ubuntu Light"/>
            </a:endParaRPr>
          </a:p>
        </p:txBody>
      </p:sp>
      <p:sp>
        <p:nvSpPr>
          <p:cNvPr id="16" name="Google Shape;117;p15">
            <a:extLst>
              <a:ext uri="{FF2B5EF4-FFF2-40B4-BE49-F238E27FC236}">
                <a16:creationId xmlns:a16="http://schemas.microsoft.com/office/drawing/2014/main" id="{D4D8E0CC-00B5-4F7D-9FDC-CEE2D2354B53}"/>
              </a:ext>
            </a:extLst>
          </p:cNvPr>
          <p:cNvSpPr txBox="1"/>
          <p:nvPr/>
        </p:nvSpPr>
        <p:spPr>
          <a:xfrm>
            <a:off x="1718844" y="3851359"/>
            <a:ext cx="54237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  <a:sym typeface="Ubuntu Light"/>
              </a:rPr>
              <a:t>Programas para escrever algoritmos -&gt; IDE</a:t>
            </a:r>
            <a:endParaRPr dirty="0">
              <a:solidFill>
                <a:srgbClr val="A6F750"/>
              </a:solidFill>
              <a:latin typeface="Fira Code Light" panose="020B0604020202020204" charset="0"/>
              <a:ea typeface="Fira Code Light" panose="020B0604020202020204" charset="0"/>
              <a:cs typeface="Fira Code Light" panose="020B0604020202020204" charset="0"/>
              <a:sym typeface="Ubuntu 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44968A-2E88-4BCF-9820-FE475B015235}"/>
              </a:ext>
            </a:extLst>
          </p:cNvPr>
          <p:cNvGrpSpPr/>
          <p:nvPr/>
        </p:nvGrpSpPr>
        <p:grpSpPr>
          <a:xfrm>
            <a:off x="316022" y="4319393"/>
            <a:ext cx="8229440" cy="975360"/>
            <a:chOff x="316022" y="4319393"/>
            <a:chExt cx="8229440" cy="9753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E630E0-ED88-48BD-A4D8-50C4B72A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022" y="4461298"/>
              <a:ext cx="1985556" cy="691550"/>
            </a:xfrm>
            <a:prstGeom prst="rect">
              <a:avLst/>
            </a:prstGeom>
          </p:spPr>
        </p:pic>
        <p:pic>
          <p:nvPicPr>
            <p:cNvPr id="1028" name="Picture 4" descr="File:IntelliJ IDEA Icon.svg - Wikipedia">
              <a:extLst>
                <a:ext uri="{FF2B5EF4-FFF2-40B4-BE49-F238E27FC236}">
                  <a16:creationId xmlns:a16="http://schemas.microsoft.com/office/drawing/2014/main" id="{F5F3EC40-B73B-48D4-AD13-8A7D5FEC9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139" y="4319393"/>
              <a:ext cx="975360" cy="97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Visual Studio Code and VS Code icons and names usage guidelines">
              <a:extLst>
                <a:ext uri="{FF2B5EF4-FFF2-40B4-BE49-F238E27FC236}">
                  <a16:creationId xmlns:a16="http://schemas.microsoft.com/office/drawing/2014/main" id="{D97478CC-CA4F-4E70-8855-A8E4456C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060" y="4337175"/>
              <a:ext cx="939796" cy="939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ntegration with NetBeans IDE | Virtuozzo">
              <a:extLst>
                <a:ext uri="{FF2B5EF4-FFF2-40B4-BE49-F238E27FC236}">
                  <a16:creationId xmlns:a16="http://schemas.microsoft.com/office/drawing/2014/main" id="{50C9EAC7-C613-436E-8459-D00E89AB8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416" y="4347261"/>
              <a:ext cx="1672046" cy="91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34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9" y="138175"/>
            <a:ext cx="366418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Como os algoritmos são modelados?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7638B4-8C95-42B6-9716-B3691E492F0B}"/>
              </a:ext>
            </a:extLst>
          </p:cNvPr>
          <p:cNvGrpSpPr/>
          <p:nvPr/>
        </p:nvGrpSpPr>
        <p:grpSpPr>
          <a:xfrm>
            <a:off x="770452" y="763225"/>
            <a:ext cx="7603096" cy="2719836"/>
            <a:chOff x="770452" y="763225"/>
            <a:chExt cx="7603096" cy="2719836"/>
          </a:xfrm>
        </p:grpSpPr>
        <p:pic>
          <p:nvPicPr>
            <p:cNvPr id="3074" name="Picture 2" descr="https://gracianotorrao.files.wordpress.com/2014/09/inoutput.png">
              <a:extLst>
                <a:ext uri="{FF2B5EF4-FFF2-40B4-BE49-F238E27FC236}">
                  <a16:creationId xmlns:a16="http://schemas.microsoft.com/office/drawing/2014/main" id="{4FA21B75-D096-470C-B9EB-CD12E44DC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52" y="763225"/>
              <a:ext cx="7603096" cy="265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29897E-D6FC-45CB-92A2-8D835189D0BF}"/>
                </a:ext>
              </a:extLst>
            </p:cNvPr>
            <p:cNvSpPr txBox="1"/>
            <p:nvPr/>
          </p:nvSpPr>
          <p:spPr>
            <a:xfrm>
              <a:off x="3665838" y="3206062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PROCESSAMENTO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4E4AB2A-662B-4794-9FF4-FF60050116EA}"/>
                </a:ext>
              </a:extLst>
            </p:cNvPr>
            <p:cNvCxnSpPr>
              <a:cxnSpLocks/>
            </p:cNvCxnSpPr>
            <p:nvPr/>
          </p:nvCxnSpPr>
          <p:spPr>
            <a:xfrm>
              <a:off x="2611395" y="3344562"/>
              <a:ext cx="10544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3B3828-7D38-4141-9DC5-C9D270CC19F3}"/>
                </a:ext>
              </a:extLst>
            </p:cNvPr>
            <p:cNvCxnSpPr>
              <a:cxnSpLocks/>
            </p:cNvCxnSpPr>
            <p:nvPr/>
          </p:nvCxnSpPr>
          <p:spPr>
            <a:xfrm>
              <a:off x="5251622" y="3344561"/>
              <a:ext cx="10544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EA809A-133E-4B5A-9C1E-CABB74B566CD}"/>
              </a:ext>
            </a:extLst>
          </p:cNvPr>
          <p:cNvSpPr txBox="1"/>
          <p:nvPr/>
        </p:nvSpPr>
        <p:spPr>
          <a:xfrm>
            <a:off x="4226011" y="2572263"/>
            <a:ext cx="1025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A6F750"/>
                </a:solidFill>
                <a:latin typeface="Arial Rounded MT Bold" panose="020F0704030504030204" pitchFamily="34" charset="0"/>
              </a:rPr>
              <a:t>VARIÁVEL</a:t>
            </a:r>
          </a:p>
        </p:txBody>
      </p:sp>
      <p:pic>
        <p:nvPicPr>
          <p:cNvPr id="3078" name="Picture 6" descr="Document, green, portrait, text, file, paper, sheet">
            <a:extLst>
              <a:ext uri="{FF2B5EF4-FFF2-40B4-BE49-F238E27FC236}">
                <a16:creationId xmlns:a16="http://schemas.microsoft.com/office/drawing/2014/main" id="{0EC1602A-4D10-49AA-9F96-A2059EE6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36" y="4107385"/>
            <a:ext cx="566764" cy="5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ick, display, dollar sign, finance, lcd, monitor, mouse icon - Download on Iconfinder">
            <a:extLst>
              <a:ext uri="{FF2B5EF4-FFF2-40B4-BE49-F238E27FC236}">
                <a16:creationId xmlns:a16="http://schemas.microsoft.com/office/drawing/2014/main" id="{654FDC58-9C9A-4CF3-BB3C-6ACD7DA4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78" y="4102788"/>
            <a:ext cx="575959" cy="57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lick, computer mouse, cursor, device, mouse, pointer icon - Download on Iconfinder">
            <a:extLst>
              <a:ext uri="{FF2B5EF4-FFF2-40B4-BE49-F238E27FC236}">
                <a16:creationId xmlns:a16="http://schemas.microsoft.com/office/drawing/2014/main" id="{2118A06E-0275-43E7-A886-24E8DD94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23" y="4078760"/>
            <a:ext cx="624017" cy="6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, database, network, server, sharing, sql, storage">
            <a:extLst>
              <a:ext uri="{FF2B5EF4-FFF2-40B4-BE49-F238E27FC236}">
                <a16:creationId xmlns:a16="http://schemas.microsoft.com/office/drawing/2014/main" id="{B0B884AF-CC0C-4C8D-B3F2-01DA8521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79" y="408072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Browser, interface, internet, online, seo, webpage, website">
            <a:extLst>
              <a:ext uri="{FF2B5EF4-FFF2-40B4-BE49-F238E27FC236}">
                <a16:creationId xmlns:a16="http://schemas.microsoft.com/office/drawing/2014/main" id="{6B1F09D0-A106-499F-98A1-7A71B6C17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16" y="40682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ntent, digital, email, mail, marketing">
            <a:extLst>
              <a:ext uri="{FF2B5EF4-FFF2-40B4-BE49-F238E27FC236}">
                <a16:creationId xmlns:a16="http://schemas.microsoft.com/office/drawing/2014/main" id="{EAF9C78C-B6CD-454D-A43D-A628B93C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09" y="3980126"/>
            <a:ext cx="763841" cy="7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214E0-00A2-476C-AF5C-1483E33E6B9E}"/>
              </a:ext>
            </a:extLst>
          </p:cNvPr>
          <p:cNvCxnSpPr>
            <a:cxnSpLocks/>
          </p:cNvCxnSpPr>
          <p:nvPr/>
        </p:nvCxnSpPr>
        <p:spPr>
          <a:xfrm flipH="1">
            <a:off x="1392195" y="3490869"/>
            <a:ext cx="498191" cy="5251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F6BB76-299D-4E99-A033-7252EDC6F540}"/>
              </a:ext>
            </a:extLst>
          </p:cNvPr>
          <p:cNvCxnSpPr>
            <a:cxnSpLocks/>
          </p:cNvCxnSpPr>
          <p:nvPr/>
        </p:nvCxnSpPr>
        <p:spPr>
          <a:xfrm>
            <a:off x="2232058" y="3522221"/>
            <a:ext cx="0" cy="4938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F96134-FA29-42CA-85B4-ADAEE7B0902B}"/>
              </a:ext>
            </a:extLst>
          </p:cNvPr>
          <p:cNvCxnSpPr>
            <a:cxnSpLocks/>
          </p:cNvCxnSpPr>
          <p:nvPr/>
        </p:nvCxnSpPr>
        <p:spPr>
          <a:xfrm>
            <a:off x="2651378" y="3483061"/>
            <a:ext cx="460753" cy="526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B9684D-295F-4FB4-BDA4-2D96CD3826A3}"/>
              </a:ext>
            </a:extLst>
          </p:cNvPr>
          <p:cNvCxnSpPr>
            <a:cxnSpLocks/>
          </p:cNvCxnSpPr>
          <p:nvPr/>
        </p:nvCxnSpPr>
        <p:spPr>
          <a:xfrm flipH="1">
            <a:off x="6157643" y="3501877"/>
            <a:ext cx="498191" cy="5251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1E8657-0012-47A7-A6B1-A5FC6A4546F6}"/>
              </a:ext>
            </a:extLst>
          </p:cNvPr>
          <p:cNvCxnSpPr>
            <a:cxnSpLocks/>
          </p:cNvCxnSpPr>
          <p:nvPr/>
        </p:nvCxnSpPr>
        <p:spPr>
          <a:xfrm>
            <a:off x="6997506" y="3533229"/>
            <a:ext cx="0" cy="4938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FCB864-7A5B-4408-A2D8-A21883348948}"/>
              </a:ext>
            </a:extLst>
          </p:cNvPr>
          <p:cNvCxnSpPr>
            <a:cxnSpLocks/>
          </p:cNvCxnSpPr>
          <p:nvPr/>
        </p:nvCxnSpPr>
        <p:spPr>
          <a:xfrm>
            <a:off x="7416826" y="3494069"/>
            <a:ext cx="460753" cy="526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6EE87E-9486-4F69-9E63-75D84D7BDAA0}"/>
              </a:ext>
            </a:extLst>
          </p:cNvPr>
          <p:cNvSpPr txBox="1"/>
          <p:nvPr/>
        </p:nvSpPr>
        <p:spPr>
          <a:xfrm>
            <a:off x="3691787" y="3413749"/>
            <a:ext cx="1585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A6F750"/>
                </a:solidFill>
                <a:latin typeface="Fira Code Light" panose="020B0604020202020204" charset="0"/>
                <a:ea typeface="Fira Code Light" panose="020B0604020202020204" charset="0"/>
                <a:cs typeface="Fira Code Light" panose="020B0604020202020204" charset="0"/>
              </a:rPr>
              <a:t>EXECUTA ALGORITMO</a:t>
            </a:r>
          </a:p>
        </p:txBody>
      </p:sp>
    </p:spTree>
    <p:extLst>
      <p:ext uri="{BB962C8B-B14F-4D97-AF65-F5344CB8AC3E}">
        <p14:creationId xmlns:p14="http://schemas.microsoft.com/office/powerpoint/2010/main" val="41712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1B6A62E-A560-7715-0866-C2836CE9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3C4AE505-83C1-F158-5A8E-D74FEFB2FF29}"/>
              </a:ext>
            </a:extLst>
          </p:cNvPr>
          <p:cNvSpPr txBox="1"/>
          <p:nvPr/>
        </p:nvSpPr>
        <p:spPr>
          <a:xfrm>
            <a:off x="240548" y="138175"/>
            <a:ext cx="42490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Onde os dados de entrada são armazenados?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D892AA-D59D-C15A-5D32-19BFF27FDA6E}"/>
              </a:ext>
            </a:extLst>
          </p:cNvPr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à Programação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4098" name="Picture 2" descr="Memory,ram,chip,random,access - free image from needpix.com">
            <a:extLst>
              <a:ext uri="{FF2B5EF4-FFF2-40B4-BE49-F238E27FC236}">
                <a16:creationId xmlns:a16="http://schemas.microsoft.com/office/drawing/2014/main" id="{5F0C5061-515A-426B-8C47-C0003462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3" y="353603"/>
            <a:ext cx="6717956" cy="335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60;p14">
            <a:extLst>
              <a:ext uri="{FF2B5EF4-FFF2-40B4-BE49-F238E27FC236}">
                <a16:creationId xmlns:a16="http://schemas.microsoft.com/office/drawing/2014/main" id="{AC578D82-56D5-4E69-8D9E-6802CBB44514}"/>
              </a:ext>
            </a:extLst>
          </p:cNvPr>
          <p:cNvSpPr txBox="1"/>
          <p:nvPr/>
        </p:nvSpPr>
        <p:spPr>
          <a:xfrm>
            <a:off x="3094044" y="977275"/>
            <a:ext cx="281615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Memória RAM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C692C7-668F-491F-AB33-554EB9566FEB}"/>
              </a:ext>
            </a:extLst>
          </p:cNvPr>
          <p:cNvGrpSpPr/>
          <p:nvPr/>
        </p:nvGrpSpPr>
        <p:grpSpPr>
          <a:xfrm>
            <a:off x="-80544" y="4312776"/>
            <a:ext cx="1618102" cy="1067439"/>
            <a:chOff x="672017" y="3271186"/>
            <a:chExt cx="1618102" cy="1067439"/>
          </a:xfrm>
        </p:grpSpPr>
        <p:pic>
          <p:nvPicPr>
            <p:cNvPr id="4100" name="Picture 4" descr="Box, delivery, open">
              <a:extLst>
                <a:ext uri="{FF2B5EF4-FFF2-40B4-BE49-F238E27FC236}">
                  <a16:creationId xmlns:a16="http://schemas.microsoft.com/office/drawing/2014/main" id="{846BEA7B-8A35-4A00-A20C-47F0682E2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23" y="3292261"/>
              <a:ext cx="840639" cy="84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Google Shape;60;p14">
              <a:extLst>
                <a:ext uri="{FF2B5EF4-FFF2-40B4-BE49-F238E27FC236}">
                  <a16:creationId xmlns:a16="http://schemas.microsoft.com/office/drawing/2014/main" id="{BD17BE82-2F75-4566-A208-7C76C8552D97}"/>
                </a:ext>
              </a:extLst>
            </p:cNvPr>
            <p:cNvSpPr txBox="1"/>
            <p:nvPr/>
          </p:nvSpPr>
          <p:spPr>
            <a:xfrm>
              <a:off x="672017" y="3938546"/>
              <a:ext cx="161810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 err="1">
                  <a:solidFill>
                    <a:srgbClr val="FFC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int</a:t>
              </a:r>
              <a:r>
                <a:rPr lang="pt-BR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idade </a:t>
              </a:r>
              <a:r>
                <a:rPr lang="pt-BR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= 35</a:t>
              </a:r>
              <a:endParaRPr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  <p:sp>
          <p:nvSpPr>
            <p:cNvPr id="28" name="Google Shape;60;p14">
              <a:extLst>
                <a:ext uri="{FF2B5EF4-FFF2-40B4-BE49-F238E27FC236}">
                  <a16:creationId xmlns:a16="http://schemas.microsoft.com/office/drawing/2014/main" id="{25CF5428-D55C-4DAF-BEAB-51E1ED961F7B}"/>
                </a:ext>
              </a:extLst>
            </p:cNvPr>
            <p:cNvSpPr txBox="1"/>
            <p:nvPr/>
          </p:nvSpPr>
          <p:spPr>
            <a:xfrm>
              <a:off x="1184492" y="3271186"/>
              <a:ext cx="43149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35</a:t>
              </a:r>
              <a:endParaRPr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889B1-F99D-4A8D-918C-D9A79AFB326E}"/>
              </a:ext>
            </a:extLst>
          </p:cNvPr>
          <p:cNvGrpSpPr/>
          <p:nvPr/>
        </p:nvGrpSpPr>
        <p:grpSpPr>
          <a:xfrm>
            <a:off x="1456022" y="3455055"/>
            <a:ext cx="1818123" cy="1283044"/>
            <a:chOff x="672017" y="3271025"/>
            <a:chExt cx="1618102" cy="1283044"/>
          </a:xfrm>
        </p:grpSpPr>
        <p:pic>
          <p:nvPicPr>
            <p:cNvPr id="31" name="Picture 4" descr="Box, delivery, open">
              <a:extLst>
                <a:ext uri="{FF2B5EF4-FFF2-40B4-BE49-F238E27FC236}">
                  <a16:creationId xmlns:a16="http://schemas.microsoft.com/office/drawing/2014/main" id="{A3ABFF3F-7F19-4425-9209-6A7749A83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23" y="3292261"/>
              <a:ext cx="840639" cy="84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Google Shape;60;p14">
              <a:extLst>
                <a:ext uri="{FF2B5EF4-FFF2-40B4-BE49-F238E27FC236}">
                  <a16:creationId xmlns:a16="http://schemas.microsoft.com/office/drawing/2014/main" id="{CBC25D81-8834-42BA-BDDE-BE1E7D141BB3}"/>
                </a:ext>
              </a:extLst>
            </p:cNvPr>
            <p:cNvSpPr txBox="1"/>
            <p:nvPr/>
          </p:nvSpPr>
          <p:spPr>
            <a:xfrm>
              <a:off x="672017" y="3938546"/>
              <a:ext cx="1618102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 err="1">
                  <a:solidFill>
                    <a:srgbClr val="FFC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double</a:t>
              </a:r>
              <a:r>
                <a:rPr lang="pt-BR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preco</a:t>
              </a:r>
              <a:r>
                <a:rPr lang="pt-BR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</a:t>
              </a:r>
              <a:r>
                <a:rPr lang="pt-BR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= 12.5</a:t>
              </a:r>
              <a:endParaRPr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  <p:sp>
          <p:nvSpPr>
            <p:cNvPr id="33" name="Google Shape;60;p14">
              <a:extLst>
                <a:ext uri="{FF2B5EF4-FFF2-40B4-BE49-F238E27FC236}">
                  <a16:creationId xmlns:a16="http://schemas.microsoft.com/office/drawing/2014/main" id="{FF722642-AD0B-41F9-A7A9-1FF9C09296FE}"/>
                </a:ext>
              </a:extLst>
            </p:cNvPr>
            <p:cNvSpPr txBox="1"/>
            <p:nvPr/>
          </p:nvSpPr>
          <p:spPr>
            <a:xfrm>
              <a:off x="1118514" y="3271025"/>
              <a:ext cx="563456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12.5</a:t>
              </a:r>
              <a:endParaRPr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7DBEBA-DD71-44D5-B857-06213FEB559C}"/>
              </a:ext>
            </a:extLst>
          </p:cNvPr>
          <p:cNvGrpSpPr/>
          <p:nvPr/>
        </p:nvGrpSpPr>
        <p:grpSpPr>
          <a:xfrm>
            <a:off x="3211602" y="4241705"/>
            <a:ext cx="1818123" cy="1116510"/>
            <a:chOff x="672017" y="3222115"/>
            <a:chExt cx="1618102" cy="1116510"/>
          </a:xfrm>
        </p:grpSpPr>
        <p:pic>
          <p:nvPicPr>
            <p:cNvPr id="39" name="Picture 4" descr="Box, delivery, open">
              <a:extLst>
                <a:ext uri="{FF2B5EF4-FFF2-40B4-BE49-F238E27FC236}">
                  <a16:creationId xmlns:a16="http://schemas.microsoft.com/office/drawing/2014/main" id="{96F1E5D3-73AA-46AD-959A-3D8C9B1C1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23" y="3292261"/>
              <a:ext cx="840639" cy="84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Google Shape;60;p14">
              <a:extLst>
                <a:ext uri="{FF2B5EF4-FFF2-40B4-BE49-F238E27FC236}">
                  <a16:creationId xmlns:a16="http://schemas.microsoft.com/office/drawing/2014/main" id="{0300BA1F-8737-4709-BD50-07E8E29BABFD}"/>
                </a:ext>
              </a:extLst>
            </p:cNvPr>
            <p:cNvSpPr txBox="1"/>
            <p:nvPr/>
          </p:nvSpPr>
          <p:spPr>
            <a:xfrm>
              <a:off x="672017" y="3938546"/>
              <a:ext cx="1618102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C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char</a:t>
              </a:r>
              <a:r>
                <a:rPr lang="pt-BR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sexo </a:t>
              </a:r>
              <a:r>
                <a:rPr lang="pt-BR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= ‘m’</a:t>
              </a:r>
              <a:endParaRPr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  <p:sp>
          <p:nvSpPr>
            <p:cNvPr id="41" name="Google Shape;60;p14">
              <a:extLst>
                <a:ext uri="{FF2B5EF4-FFF2-40B4-BE49-F238E27FC236}">
                  <a16:creationId xmlns:a16="http://schemas.microsoft.com/office/drawing/2014/main" id="{0A8DAF28-600C-41DC-B215-2CB1F42DCAE7}"/>
                </a:ext>
              </a:extLst>
            </p:cNvPr>
            <p:cNvSpPr txBox="1"/>
            <p:nvPr/>
          </p:nvSpPr>
          <p:spPr>
            <a:xfrm>
              <a:off x="1118514" y="3222115"/>
              <a:ext cx="563456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m</a:t>
              </a:r>
              <a:endParaRPr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4A6C14-FE45-4A97-B946-9839E4BC7D1A}"/>
              </a:ext>
            </a:extLst>
          </p:cNvPr>
          <p:cNvGrpSpPr/>
          <p:nvPr/>
        </p:nvGrpSpPr>
        <p:grpSpPr>
          <a:xfrm>
            <a:off x="4842978" y="3507370"/>
            <a:ext cx="2320523" cy="1071722"/>
            <a:chOff x="721944" y="3299345"/>
            <a:chExt cx="2065230" cy="1071722"/>
          </a:xfrm>
        </p:grpSpPr>
        <p:pic>
          <p:nvPicPr>
            <p:cNvPr id="43" name="Picture 4" descr="Box, delivery, open">
              <a:extLst>
                <a:ext uri="{FF2B5EF4-FFF2-40B4-BE49-F238E27FC236}">
                  <a16:creationId xmlns:a16="http://schemas.microsoft.com/office/drawing/2014/main" id="{63E7E860-D772-4989-AFFA-756A692F1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242" y="3325580"/>
              <a:ext cx="840639" cy="84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Google Shape;60;p14">
              <a:extLst>
                <a:ext uri="{FF2B5EF4-FFF2-40B4-BE49-F238E27FC236}">
                  <a16:creationId xmlns:a16="http://schemas.microsoft.com/office/drawing/2014/main" id="{5766B988-4692-4E01-B449-11AD3F1D7580}"/>
                </a:ext>
              </a:extLst>
            </p:cNvPr>
            <p:cNvSpPr txBox="1"/>
            <p:nvPr/>
          </p:nvSpPr>
          <p:spPr>
            <a:xfrm>
              <a:off x="721944" y="4001765"/>
              <a:ext cx="206523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 err="1">
                  <a:solidFill>
                    <a:srgbClr val="FFC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String</a:t>
              </a:r>
              <a:r>
                <a:rPr lang="pt-BR" sz="1200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nome </a:t>
              </a:r>
              <a:r>
                <a:rPr lang="pt-BR" sz="12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= “Ada </a:t>
              </a:r>
              <a:r>
                <a:rPr lang="pt-BR" sz="1200" dirty="0" err="1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Loveleace</a:t>
              </a:r>
              <a:r>
                <a:rPr lang="pt-BR" sz="12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”</a:t>
              </a:r>
              <a:endParaRPr sz="12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  <p:sp>
          <p:nvSpPr>
            <p:cNvPr id="45" name="Google Shape;60;p14">
              <a:extLst>
                <a:ext uri="{FF2B5EF4-FFF2-40B4-BE49-F238E27FC236}">
                  <a16:creationId xmlns:a16="http://schemas.microsoft.com/office/drawing/2014/main" id="{4F851934-A32F-4768-94D4-E12BAB016657}"/>
                </a:ext>
              </a:extLst>
            </p:cNvPr>
            <p:cNvSpPr txBox="1"/>
            <p:nvPr/>
          </p:nvSpPr>
          <p:spPr>
            <a:xfrm>
              <a:off x="1344780" y="3299345"/>
              <a:ext cx="951562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Ada </a:t>
              </a:r>
              <a:r>
                <a:rPr lang="pt-BR" sz="1000" dirty="0" err="1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Loveleace</a:t>
              </a:r>
              <a:endParaRPr sz="9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5AF463-3039-4C64-913B-1B20DBC25F98}"/>
              </a:ext>
            </a:extLst>
          </p:cNvPr>
          <p:cNvGrpSpPr/>
          <p:nvPr/>
        </p:nvGrpSpPr>
        <p:grpSpPr>
          <a:xfrm>
            <a:off x="7173326" y="4209790"/>
            <a:ext cx="1950662" cy="1226961"/>
            <a:chOff x="1012124" y="3339604"/>
            <a:chExt cx="1608011" cy="1226961"/>
          </a:xfrm>
        </p:grpSpPr>
        <p:pic>
          <p:nvPicPr>
            <p:cNvPr id="47" name="Picture 4" descr="Box, delivery, open">
              <a:extLst>
                <a:ext uri="{FF2B5EF4-FFF2-40B4-BE49-F238E27FC236}">
                  <a16:creationId xmlns:a16="http://schemas.microsoft.com/office/drawing/2014/main" id="{DD1D80F5-95EA-4437-A8B1-E51BD3DBC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800" y="3339604"/>
              <a:ext cx="778635" cy="84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Google Shape;60;p14">
              <a:extLst>
                <a:ext uri="{FF2B5EF4-FFF2-40B4-BE49-F238E27FC236}">
                  <a16:creationId xmlns:a16="http://schemas.microsoft.com/office/drawing/2014/main" id="{F5977508-07D8-4E96-8DF5-B753479A18E0}"/>
                </a:ext>
              </a:extLst>
            </p:cNvPr>
            <p:cNvSpPr txBox="1"/>
            <p:nvPr/>
          </p:nvSpPr>
          <p:spPr>
            <a:xfrm>
              <a:off x="1012124" y="4012597"/>
              <a:ext cx="1608011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 err="1">
                  <a:solidFill>
                    <a:srgbClr val="FFC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boolean</a:t>
              </a:r>
              <a:r>
                <a:rPr lang="pt-BR" sz="1200" dirty="0">
                  <a:solidFill>
                    <a:schemeClr val="bg1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 permitido </a:t>
              </a:r>
              <a:r>
                <a:rPr lang="pt-BR" sz="12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= </a:t>
              </a:r>
              <a:r>
                <a:rPr lang="pt-BR" sz="1200" dirty="0" err="1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true</a:t>
              </a:r>
              <a:endParaRPr sz="12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  <p:sp>
          <p:nvSpPr>
            <p:cNvPr id="49" name="Google Shape;60;p14">
              <a:extLst>
                <a:ext uri="{FF2B5EF4-FFF2-40B4-BE49-F238E27FC236}">
                  <a16:creationId xmlns:a16="http://schemas.microsoft.com/office/drawing/2014/main" id="{F613F91C-5ADE-4817-B402-7116BFEC772E}"/>
                </a:ext>
              </a:extLst>
            </p:cNvPr>
            <p:cNvSpPr txBox="1"/>
            <p:nvPr/>
          </p:nvSpPr>
          <p:spPr>
            <a:xfrm>
              <a:off x="1350336" y="3353321"/>
              <a:ext cx="951562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 err="1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true</a:t>
              </a:r>
              <a:endParaRPr sz="11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20EC50-A69C-4782-9924-8A11DEB27E61}"/>
              </a:ext>
            </a:extLst>
          </p:cNvPr>
          <p:cNvCxnSpPr>
            <a:stCxn id="28" idx="0"/>
          </p:cNvCxnSpPr>
          <p:nvPr/>
        </p:nvCxnSpPr>
        <p:spPr>
          <a:xfrm flipV="1">
            <a:off x="647680" y="2743200"/>
            <a:ext cx="662136" cy="156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BB02E4-5EF1-4972-8408-C5149F31C912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74266" y="2857500"/>
            <a:ext cx="1" cy="59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4837B6-B71F-4E31-816A-49D59C2C5A74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4029846" y="2857500"/>
            <a:ext cx="1" cy="138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865470-48D5-45A7-8E6B-B1C54D8713B8}"/>
              </a:ext>
            </a:extLst>
          </p:cNvPr>
          <p:cNvCxnSpPr/>
          <p:nvPr/>
        </p:nvCxnSpPr>
        <p:spPr>
          <a:xfrm flipV="1">
            <a:off x="6077400" y="2857500"/>
            <a:ext cx="0" cy="61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F37A3E-D443-4537-B778-AA396D1B4E5B}"/>
              </a:ext>
            </a:extLst>
          </p:cNvPr>
          <p:cNvCxnSpPr>
            <a:stCxn id="47" idx="0"/>
          </p:cNvCxnSpPr>
          <p:nvPr/>
        </p:nvCxnSpPr>
        <p:spPr>
          <a:xfrm flipH="1" flipV="1">
            <a:off x="7848599" y="2743200"/>
            <a:ext cx="312174" cy="146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60;p14">
            <a:extLst>
              <a:ext uri="{FF2B5EF4-FFF2-40B4-BE49-F238E27FC236}">
                <a16:creationId xmlns:a16="http://schemas.microsoft.com/office/drawing/2014/main" id="{44CE5A74-DE64-4E08-8463-4DDA9C0362FF}"/>
              </a:ext>
            </a:extLst>
          </p:cNvPr>
          <p:cNvSpPr txBox="1"/>
          <p:nvPr/>
        </p:nvSpPr>
        <p:spPr>
          <a:xfrm>
            <a:off x="3081541" y="5351082"/>
            <a:ext cx="281615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 Light"/>
              </a:rPr>
              <a:t>Varáveis</a:t>
            </a:r>
            <a:endParaRPr sz="1600"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87020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On-screen Show (16:10)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Ubuntu</vt:lpstr>
      <vt:lpstr>Fira Code</vt:lpstr>
      <vt:lpstr>Arial Rounded MT Bold</vt:lpstr>
      <vt:lpstr>Fira Code Light</vt:lpstr>
      <vt:lpstr>Arial</vt:lpstr>
      <vt:lpstr>Ubuntu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Cateriny Lima</dc:creator>
  <cp:lastModifiedBy>Francisco Rodrigues</cp:lastModifiedBy>
  <cp:revision>30</cp:revision>
  <dcterms:modified xsi:type="dcterms:W3CDTF">2024-03-11T20:40:52Z</dcterms:modified>
</cp:coreProperties>
</file>